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Lst>
  <p:notesMasterIdLst>
    <p:notesMasterId r:id="rId39"/>
  </p:notesMasterIdLst>
  <p:sldIdLst>
    <p:sldId id="291" r:id="rId3"/>
    <p:sldId id="271" r:id="rId4"/>
    <p:sldId id="10266" r:id="rId5"/>
    <p:sldId id="326" r:id="rId6"/>
    <p:sldId id="2147469499" r:id="rId7"/>
    <p:sldId id="2147469514" r:id="rId8"/>
    <p:sldId id="2147469515" r:id="rId9"/>
    <p:sldId id="8416" r:id="rId10"/>
    <p:sldId id="8399" r:id="rId11"/>
    <p:sldId id="8410" r:id="rId12"/>
    <p:sldId id="2147469511" r:id="rId13"/>
    <p:sldId id="2147469829" r:id="rId14"/>
    <p:sldId id="292" r:id="rId15"/>
    <p:sldId id="10257" r:id="rId16"/>
    <p:sldId id="296" r:id="rId17"/>
    <p:sldId id="295" r:id="rId18"/>
    <p:sldId id="2147469512" r:id="rId19"/>
    <p:sldId id="1624" r:id="rId20"/>
    <p:sldId id="1625" r:id="rId21"/>
    <p:sldId id="261" r:id="rId22"/>
    <p:sldId id="2147469510" r:id="rId23"/>
    <p:sldId id="2147469517" r:id="rId24"/>
    <p:sldId id="2147469513" r:id="rId25"/>
    <p:sldId id="513" r:id="rId26"/>
    <p:sldId id="620" r:id="rId27"/>
    <p:sldId id="297" r:id="rId28"/>
    <p:sldId id="2147469500" r:id="rId29"/>
    <p:sldId id="2147469509" r:id="rId30"/>
    <p:sldId id="2147469508" r:id="rId31"/>
    <p:sldId id="2147469507" r:id="rId32"/>
    <p:sldId id="2147469920" r:id="rId33"/>
    <p:sldId id="2147469919" r:id="rId34"/>
    <p:sldId id="2147469909" r:id="rId35"/>
    <p:sldId id="2076138727" r:id="rId36"/>
    <p:sldId id="8379"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8" autoAdjust="0"/>
    <p:restoredTop sz="91851"/>
  </p:normalViewPr>
  <p:slideViewPr>
    <p:cSldViewPr snapToGrid="0" snapToObjects="1">
      <p:cViewPr>
        <p:scale>
          <a:sx n="100" d="100"/>
          <a:sy n="100" d="100"/>
        </p:scale>
        <p:origin x="834"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3/30/2022 10:25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28</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29</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90273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33</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99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10:25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3/30/2022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3/30/2022 10:25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3/30/2022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3/30/2022</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3/30/2022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gif"/><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43.emf"/><Relationship Id="rId5" Type="http://schemas.openxmlformats.org/officeDocument/2006/relationships/image" Target="../media/image55.png"/><Relationship Id="rId4" Type="http://schemas.openxmlformats.org/officeDocument/2006/relationships/image" Target="../media/image54.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6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68.png"/><Relationship Id="rId11" Type="http://schemas.openxmlformats.org/officeDocument/2006/relationships/image" Target="../media/image29.svg"/><Relationship Id="rId5" Type="http://schemas.openxmlformats.org/officeDocument/2006/relationships/image" Target="../media/image23.emf"/><Relationship Id="rId10" Type="http://schemas.openxmlformats.org/officeDocument/2006/relationships/image" Target="../media/image70.png"/><Relationship Id="rId4" Type="http://schemas.openxmlformats.org/officeDocument/2006/relationships/image" Target="../media/image22.sv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 Id="rId9" Type="http://schemas.openxmlformats.org/officeDocument/2006/relationships/image" Target="../media/image77.sv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25.svg"/><Relationship Id="rId12"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79.png"/><Relationship Id="rId11" Type="http://schemas.openxmlformats.org/officeDocument/2006/relationships/image" Target="../media/image29.svg"/><Relationship Id="rId5" Type="http://schemas.openxmlformats.org/officeDocument/2006/relationships/image" Target="../media/image23.emf"/><Relationship Id="rId10" Type="http://schemas.openxmlformats.org/officeDocument/2006/relationships/image" Target="../media/image81.png"/><Relationship Id="rId4" Type="http://schemas.openxmlformats.org/officeDocument/2006/relationships/image" Target="../media/image22.svg"/><Relationship Id="rId9" Type="http://schemas.openxmlformats.org/officeDocument/2006/relationships/image" Target="../media/image27.sv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svg"/><Relationship Id="rId2" Type="http://schemas.openxmlformats.org/officeDocument/2006/relationships/notesSlide" Target="../notesSlides/notesSlide1.xml"/><Relationship Id="rId16" Type="http://schemas.openxmlformats.org/officeDocument/2006/relationships/image" Target="../media/image20.svg"/><Relationship Id="rId1" Type="http://schemas.openxmlformats.org/officeDocument/2006/relationships/slideLayout" Target="../slideLayouts/slideLayout3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microsoft.com/office/2007/relationships/hdphoto" Target="../media/hdphoto2.wdp"/><Relationship Id="rId3" Type="http://schemas.openxmlformats.org/officeDocument/2006/relationships/image" Target="../media/image22.sv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5.png"/><Relationship Id="rId2" Type="http://schemas.openxmlformats.org/officeDocument/2006/relationships/image" Target="../media/image21.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6.png"/><Relationship Id="rId4" Type="http://schemas.openxmlformats.org/officeDocument/2006/relationships/image" Target="../media/image23.emf"/><Relationship Id="rId9" Type="http://schemas.openxmlformats.org/officeDocument/2006/relationships/image" Target="../media/image28.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015663"/>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8064711" cy="1097044"/>
          </a:xfrm>
        </p:spPr>
        <p:txBody>
          <a:bodyPr/>
          <a:lstStyle/>
          <a:p>
            <a:r>
              <a:rPr lang="en-US" sz="7842" dirty="0" err="1">
                <a:solidFill>
                  <a:schemeClr val="tx1"/>
                </a:solidFill>
              </a:rPr>
              <a:t>Maui.Essentials</a:t>
            </a:r>
            <a:endParaRPr lang="en-US" sz="7842" dirty="0">
              <a:solidFill>
                <a:schemeClr val="tx1"/>
              </a:solidFill>
            </a:endParaRP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GeolocationImplementation</a:t>
            </a:r>
            <a:r>
              <a:rPr lang="en-US" b="0" dirty="0">
                <a:solidFill>
                  <a:srgbClr val="D4D4D4"/>
                </a:solidFill>
                <a:effectLst/>
                <a:latin typeface="Consolas" panose="020B0609020204030204" pitchFamily="49" charset="0"/>
              </a:rPr>
              <a:t>&gt;();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this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42" presetClass="path" presetSubtype="0" decel="100000" fill="hold" grpId="1" nodeType="withEffect">
                                  <p:stCondLst>
                                    <p:cond delay="0"/>
                                  </p:stCondLst>
                                  <p:childTnLst>
                                    <p:animMotion origin="layout" path="M 0 -7.40741E-7 L 0 0.03287 " pathEditMode="relative" rAng="0" ptsTypes="AA">
                                      <p:cBhvr>
                                        <p:cTn id="37"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2400" dirty="0"/>
              <a:t>.NET brings rich choice for developers and development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rgbClr val="00B0F0"/>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B9BD5"/>
                </a:solidFill>
                <a:effectLst/>
                <a:uLnTx/>
                <a:uFillTx/>
                <a:latin typeface="Segoe UI"/>
                <a:ea typeface="+mn-ea"/>
                <a:cs typeface="+mn-cs"/>
              </a:rPr>
              <a:t>PWA</a:t>
            </a:r>
            <a:endParaRPr kumimoji="0" lang="en-US" sz="1600" b="0" i="0" u="none" strike="noStrike" kern="1200" cap="none" spc="0" normalizeH="0" baseline="0" noProof="0">
              <a:ln>
                <a:noFill/>
              </a:ln>
              <a:solidFill>
                <a:srgbClr val="5B9BD5"/>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9A35678-F474-4893-B6F6-D1448349665D}"/>
              </a:ext>
            </a:extLst>
          </p:cNvPr>
          <p:cNvSpPr txBox="1"/>
          <p:nvPr/>
        </p:nvSpPr>
        <p:spPr>
          <a:xfrm>
            <a:off x="5218649" y="4252319"/>
            <a:ext cx="10700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B9BD5"/>
                </a:solidFill>
                <a:effectLst/>
                <a:uLnTx/>
                <a:uFillTx/>
                <a:latin typeface="Segoe UI"/>
                <a:ea typeface="+mn-ea"/>
                <a:cs typeface="+mn-cs"/>
              </a:rPr>
              <a:t>Electron, CEF</a:t>
            </a:r>
            <a:endParaRPr kumimoji="0" lang="en-US" sz="1600" b="0" i="0" u="none" strike="noStrike" kern="1200" cap="none" spc="0" normalizeH="0" baseline="0" noProof="0">
              <a:ln>
                <a:noFill/>
              </a:ln>
              <a:solidFill>
                <a:srgbClr val="5B9BD5"/>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6288734"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B9BD5"/>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B9BD5"/>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B9BD5"/>
                </a:solidFill>
                <a:effectLst/>
                <a:uLnTx/>
                <a:uFillTx/>
                <a:latin typeface="Segoe UI"/>
                <a:ea typeface="+mn-ea"/>
                <a:cs typeface="+mn-cs"/>
              </a:rPr>
              <a:t>Site</a:t>
            </a:r>
            <a:endParaRPr kumimoji="0" lang="en-US" sz="1600" b="0" i="0" u="none" strike="noStrike" kern="1200" cap="none" spc="0" normalizeH="0" baseline="0" noProof="0">
              <a:ln>
                <a:noFill/>
              </a:ln>
              <a:solidFill>
                <a:srgbClr val="5B9BD5"/>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1" name="Oval 40">
            <a:extLst>
              <a:ext uri="{FF2B5EF4-FFF2-40B4-BE49-F238E27FC236}">
                <a16:creationId xmlns:a16="http://schemas.microsoft.com/office/drawing/2014/main" id="{8BABE1B8-1E78-43C8-8962-1DDCB36CB73E}"/>
              </a:ext>
            </a:extLst>
          </p:cNvPr>
          <p:cNvSpPr/>
          <p:nvPr/>
        </p:nvSpPr>
        <p:spPr>
          <a:xfrm>
            <a:off x="5649868" y="3908345"/>
            <a:ext cx="301614" cy="277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688827" y="3885905"/>
            <a:ext cx="301614" cy="277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B9BD5"/>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9" y="255681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5218649" y="2561950"/>
            <a:ext cx="2336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MAUI </a:t>
            </a:r>
          </a:p>
        </p:txBody>
      </p:sp>
      <p:sp>
        <p:nvSpPr>
          <p:cNvPr id="2" name="TextBox 1">
            <a:extLst>
              <a:ext uri="{FF2B5EF4-FFF2-40B4-BE49-F238E27FC236}">
                <a16:creationId xmlns:a16="http://schemas.microsoft.com/office/drawing/2014/main" id="{8CA8E034-B694-4A3E-85C6-C46B51B7C84A}"/>
              </a:ext>
            </a:extLst>
          </p:cNvPr>
          <p:cNvSpPr txBox="1"/>
          <p:nvPr/>
        </p:nvSpPr>
        <p:spPr>
          <a:xfrm>
            <a:off x="8462136" y="3005537"/>
            <a:ext cx="2336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WinForms, WPF</a:t>
            </a:r>
          </a:p>
        </p:txBody>
      </p:sp>
    </p:spTree>
    <p:extLst>
      <p:ext uri="{BB962C8B-B14F-4D97-AF65-F5344CB8AC3E}">
        <p14:creationId xmlns:p14="http://schemas.microsoft.com/office/powerpoint/2010/main" val="107983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a:t>.NET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sp>
        <p:nvSpPr>
          <p:cNvPr id="32" name="TextBox 31">
            <a:extLst>
              <a:ext uri="{FF2B5EF4-FFF2-40B4-BE49-F238E27FC236}">
                <a16:creationId xmlns:a16="http://schemas.microsoft.com/office/drawing/2014/main" id="{8CC06EB5-D741-4B5B-83F2-247A68B90DD1}"/>
              </a:ext>
            </a:extLst>
          </p:cNvPr>
          <p:cNvSpPr txBox="1"/>
          <p:nvPr/>
        </p:nvSpPr>
        <p:spPr>
          <a:xfrm>
            <a:off x="1225249" y="4455890"/>
            <a:ext cx="3694331" cy="1600438"/>
          </a:xfrm>
          <a:prstGeom prst="rect">
            <a:avLst/>
          </a:prstGeom>
          <a:noFill/>
        </p:spPr>
        <p:txBody>
          <a:bodyPr wrap="square">
            <a:spAutoFit/>
          </a:bodyPr>
          <a:lstStyle/>
          <a:p>
            <a:pPr marL="228594" indent="-228594" defTabSz="932719">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594" indent="-228594" defTabSz="932719">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Fast to startup</a:t>
            </a:r>
          </a:p>
          <a:p>
            <a:pPr marL="228594" indent="-228594" defTabSz="932719">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Code never leaves the server</a:t>
            </a:r>
          </a:p>
          <a:p>
            <a:pPr marL="228594" indent="-228594" defTabSz="932719">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594" indent="-228594" defTabSz="932719">
              <a:spcBef>
                <a:spcPct val="20000"/>
              </a:spcBef>
              <a:buClr>
                <a:srgbClr val="D83B01"/>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594" indent="-228594" defTabSz="932719">
              <a:spcBef>
                <a:spcPct val="20000"/>
              </a:spcBef>
              <a:buClr>
                <a:srgbClr val="D83B01"/>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33" name="TextBox 32">
            <a:extLst>
              <a:ext uri="{FF2B5EF4-FFF2-40B4-BE49-F238E27FC236}">
                <a16:creationId xmlns:a16="http://schemas.microsoft.com/office/drawing/2014/main" id="{35FE3D7A-D7BD-4ED8-917F-E89365724C15}"/>
              </a:ext>
            </a:extLst>
          </p:cNvPr>
          <p:cNvSpPr txBox="1"/>
          <p:nvPr/>
        </p:nvSpPr>
        <p:spPr>
          <a:xfrm>
            <a:off x="7463304" y="4457216"/>
            <a:ext cx="4238409" cy="1716817"/>
          </a:xfrm>
          <a:prstGeom prst="rect">
            <a:avLst/>
          </a:prstGeom>
          <a:noFill/>
        </p:spPr>
        <p:txBody>
          <a:bodyPr wrap="square">
            <a:spAutoFit/>
          </a:bodyPr>
          <a:lstStyle/>
          <a:p>
            <a:pPr defTabSz="932719">
              <a:lnSpc>
                <a:spcPct val="110000"/>
              </a:lnSpc>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Runs fully client-side</a:t>
            </a:r>
          </a:p>
          <a:p>
            <a:pPr defTabSz="932719">
              <a:lnSpc>
                <a:spcPct val="110000"/>
              </a:lnSpc>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No required server component</a:t>
            </a:r>
          </a:p>
          <a:p>
            <a:pPr defTabSz="932719">
              <a:lnSpc>
                <a:spcPct val="110000"/>
              </a:lnSpc>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Host as a static site</a:t>
            </a:r>
          </a:p>
          <a:p>
            <a:pPr defTabSz="932719">
              <a:lnSpc>
                <a:spcPct val="110000"/>
              </a:lnSpc>
              <a:spcBef>
                <a:spcPct val="20000"/>
              </a:spcBef>
              <a:buClr>
                <a:srgbClr val="00B050"/>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Can execute offline</a:t>
            </a:r>
          </a:p>
          <a:p>
            <a:pPr defTabSz="932719">
              <a:lnSpc>
                <a:spcPct val="110000"/>
              </a:lnSpc>
              <a:spcBef>
                <a:spcPct val="20000"/>
              </a:spcBef>
              <a:buClr>
                <a:srgbClr val="D83B01"/>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Larger download size</a:t>
            </a:r>
          </a:p>
          <a:p>
            <a:pPr defTabSz="932719">
              <a:lnSpc>
                <a:spcPct val="110000"/>
              </a:lnSpc>
              <a:spcBef>
                <a:spcPct val="20000"/>
              </a:spcBef>
              <a:buClr>
                <a:srgbClr val="D83B01"/>
              </a:buClr>
              <a:buSzPct val="90000"/>
              <a:buFont typeface="Wingdings" panose="05000000000000000000" pitchFamily="2" charset="2"/>
              <a:buChar char=""/>
              <a:defRPr/>
            </a:pPr>
            <a:r>
              <a:rPr lang="en-US" sz="1400">
                <a:solidFill>
                  <a:srgbClr val="FFFFFF">
                    <a:lumMod val="65000"/>
                  </a:srgbClr>
                </a:solidFill>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2472" y="1929384"/>
            <a:ext cx="6131884"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Reuse UI components across native &amp; web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Mix &amp; match web and native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Directly access native device functionality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Cross-platform mobile &amp; desktop apps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dirty="0"/>
              <a:t>Blazor Hybrid apps with .NET MAUI</a:t>
            </a:r>
          </a:p>
        </p:txBody>
      </p:sp>
      <p:sp>
        <p:nvSpPr>
          <p:cNvPr id="21" name="Rectangle 20">
            <a:extLst>
              <a:ext uri="{FF2B5EF4-FFF2-40B4-BE49-F238E27FC236}">
                <a16:creationId xmlns:a16="http://schemas.microsoft.com/office/drawing/2014/main" id="{38554E15-C750-4BF1-A3DC-2F61BCAF96AA}"/>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AC74F7E5-62F1-4184-AEC4-C4164EB7A60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a:t>
            </a:r>
            <a:r>
              <a:rPr lang="en-US" sz="2000" dirty="0">
                <a:solidFill>
                  <a:srgbClr val="FFFFFF"/>
                </a:solidFill>
                <a:latin typeface="Calibri" panose="020F0502020204030204"/>
                <a:ea typeface="Segoe UI" pitchFamily="34" charset="0"/>
                <a:cs typeface="Segoe UI" pitchFamily="34" charset="0"/>
              </a:rPr>
              <a:t>MAUI</a:t>
            </a: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 name="Group 22">
            <a:extLst>
              <a:ext uri="{FF2B5EF4-FFF2-40B4-BE49-F238E27FC236}">
                <a16:creationId xmlns:a16="http://schemas.microsoft.com/office/drawing/2014/main" id="{3ABE75B8-4F2B-40E7-AE52-72E1B2FA4E5B}"/>
              </a:ext>
            </a:extLst>
          </p:cNvPr>
          <p:cNvGrpSpPr/>
          <p:nvPr/>
        </p:nvGrpSpPr>
        <p:grpSpPr>
          <a:xfrm>
            <a:off x="698016" y="3541546"/>
            <a:ext cx="4774425" cy="701084"/>
            <a:chOff x="698016" y="3541546"/>
            <a:chExt cx="4774425" cy="701084"/>
          </a:xfrm>
        </p:grpSpPr>
        <p:grpSp>
          <p:nvGrpSpPr>
            <p:cNvPr id="24" name="Group 23">
              <a:extLst>
                <a:ext uri="{FF2B5EF4-FFF2-40B4-BE49-F238E27FC236}">
                  <a16:creationId xmlns:a16="http://schemas.microsoft.com/office/drawing/2014/main" id="{A78E4971-740A-4F5E-838D-D90A5CEF423D}"/>
                </a:ext>
              </a:extLst>
            </p:cNvPr>
            <p:cNvGrpSpPr/>
            <p:nvPr/>
          </p:nvGrpSpPr>
          <p:grpSpPr>
            <a:xfrm>
              <a:off x="698016" y="3541546"/>
              <a:ext cx="4774425" cy="701084"/>
              <a:chOff x="951499" y="3520091"/>
              <a:chExt cx="4302011" cy="701084"/>
            </a:xfrm>
          </p:grpSpPr>
          <p:sp>
            <p:nvSpPr>
              <p:cNvPr id="26" name="Rectangle 25">
                <a:extLst>
                  <a:ext uri="{FF2B5EF4-FFF2-40B4-BE49-F238E27FC236}">
                    <a16:creationId xmlns:a16="http://schemas.microsoft.com/office/drawing/2014/main" id="{58B2DBF9-BE6D-4B91-BB5B-5816217BFD05}"/>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rPr>
                  <a:t>WinUI</a:t>
                </a:r>
                <a:endPar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57F151CA-25E3-4653-9D1E-961A67ED56AC}"/>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Mac Catalyst</a:t>
                </a:r>
              </a:p>
            </p:txBody>
          </p:sp>
          <p:sp>
            <p:nvSpPr>
              <p:cNvPr id="29" name="Rectangle 28">
                <a:extLst>
                  <a:ext uri="{FF2B5EF4-FFF2-40B4-BE49-F238E27FC236}">
                    <a16:creationId xmlns:a16="http://schemas.microsoft.com/office/drawing/2014/main" id="{E62E0298-ECF6-4E06-BFEF-A9E24B9F7EB9}"/>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Android</a:t>
                </a:r>
              </a:p>
            </p:txBody>
          </p:sp>
        </p:grpSp>
        <p:sp>
          <p:nvSpPr>
            <p:cNvPr id="25" name="Rectangle 24">
              <a:extLst>
                <a:ext uri="{FF2B5EF4-FFF2-40B4-BE49-F238E27FC236}">
                  <a16:creationId xmlns:a16="http://schemas.microsoft.com/office/drawing/2014/main" id="{63FB6766-6B6C-46B6-A4AD-61A76A85AE24}"/>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iOS</a:t>
              </a:r>
            </a:p>
          </p:txBody>
        </p:sp>
      </p:grpSp>
      <p:grpSp>
        <p:nvGrpSpPr>
          <p:cNvPr id="30" name="Group 29">
            <a:extLst>
              <a:ext uri="{FF2B5EF4-FFF2-40B4-BE49-F238E27FC236}">
                <a16:creationId xmlns:a16="http://schemas.microsoft.com/office/drawing/2014/main" id="{DBC8B1C2-EDF2-4359-BE0E-5937443239B2}"/>
              </a:ext>
            </a:extLst>
          </p:cNvPr>
          <p:cNvGrpSpPr/>
          <p:nvPr/>
        </p:nvGrpSpPr>
        <p:grpSpPr>
          <a:xfrm>
            <a:off x="764473" y="4240010"/>
            <a:ext cx="4646681" cy="1612452"/>
            <a:chOff x="764473" y="4240010"/>
            <a:chExt cx="4646681" cy="1612452"/>
          </a:xfrm>
        </p:grpSpPr>
        <p:grpSp>
          <p:nvGrpSpPr>
            <p:cNvPr id="31" name="Group 30">
              <a:extLst>
                <a:ext uri="{FF2B5EF4-FFF2-40B4-BE49-F238E27FC236}">
                  <a16:creationId xmlns:a16="http://schemas.microsoft.com/office/drawing/2014/main" id="{770DB135-A6B1-4449-99B1-48BBB7C6CE5D}"/>
                </a:ext>
              </a:extLst>
            </p:cNvPr>
            <p:cNvGrpSpPr/>
            <p:nvPr/>
          </p:nvGrpSpPr>
          <p:grpSpPr>
            <a:xfrm>
              <a:off x="764473" y="4835245"/>
              <a:ext cx="4646681" cy="1017217"/>
              <a:chOff x="769916" y="4835245"/>
              <a:chExt cx="4646681" cy="1017217"/>
            </a:xfrm>
          </p:grpSpPr>
          <p:grpSp>
            <p:nvGrpSpPr>
              <p:cNvPr id="45" name="Group 44">
                <a:extLst>
                  <a:ext uri="{FF2B5EF4-FFF2-40B4-BE49-F238E27FC236}">
                    <a16:creationId xmlns:a16="http://schemas.microsoft.com/office/drawing/2014/main" id="{073A6271-0E9C-4DF7-A938-22FE10E49263}"/>
                  </a:ext>
                </a:extLst>
              </p:cNvPr>
              <p:cNvGrpSpPr/>
              <p:nvPr/>
            </p:nvGrpSpPr>
            <p:grpSpPr>
              <a:xfrm>
                <a:off x="3247831" y="4938062"/>
                <a:ext cx="914400" cy="914400"/>
                <a:chOff x="2212166" y="5530079"/>
                <a:chExt cx="914400" cy="914400"/>
              </a:xfrm>
            </p:grpSpPr>
            <p:sp>
              <p:nvSpPr>
                <p:cNvPr id="59" name="TextBox 58">
                  <a:extLst>
                    <a:ext uri="{FF2B5EF4-FFF2-40B4-BE49-F238E27FC236}">
                      <a16:creationId xmlns:a16="http://schemas.microsoft.com/office/drawing/2014/main" id="{112736BA-98BB-45CA-8649-3785A9BEE6ED}"/>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iOS</a:t>
                  </a:r>
                </a:p>
              </p:txBody>
            </p:sp>
            <p:pic>
              <p:nvPicPr>
                <p:cNvPr id="60" name="Graphic 59" descr="Smart Phone with solid fill">
                  <a:extLst>
                    <a:ext uri="{FF2B5EF4-FFF2-40B4-BE49-F238E27FC236}">
                      <a16:creationId xmlns:a16="http://schemas.microsoft.com/office/drawing/2014/main" id="{EA7618E5-8E8C-423E-9CA1-3BC4D03F1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46" name="Group 45">
                <a:extLst>
                  <a:ext uri="{FF2B5EF4-FFF2-40B4-BE49-F238E27FC236}">
                    <a16:creationId xmlns:a16="http://schemas.microsoft.com/office/drawing/2014/main" id="{9FD9B132-F8DF-4B71-9258-551441DF21CD}"/>
                  </a:ext>
                </a:extLst>
              </p:cNvPr>
              <p:cNvGrpSpPr/>
              <p:nvPr/>
            </p:nvGrpSpPr>
            <p:grpSpPr>
              <a:xfrm>
                <a:off x="4502197" y="4936615"/>
                <a:ext cx="914400" cy="914400"/>
                <a:chOff x="5187159" y="4792658"/>
                <a:chExt cx="914400" cy="914400"/>
              </a:xfrm>
            </p:grpSpPr>
            <p:pic>
              <p:nvPicPr>
                <p:cNvPr id="57" name="Picture 56">
                  <a:extLst>
                    <a:ext uri="{FF2B5EF4-FFF2-40B4-BE49-F238E27FC236}">
                      <a16:creationId xmlns:a16="http://schemas.microsoft.com/office/drawing/2014/main" id="{39F9DC8A-F12D-4140-8D4F-7B0E9F272DE6}"/>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58" name="Graphic 57" descr="Smart Phone outline">
                  <a:extLst>
                    <a:ext uri="{FF2B5EF4-FFF2-40B4-BE49-F238E27FC236}">
                      <a16:creationId xmlns:a16="http://schemas.microsoft.com/office/drawing/2014/main" id="{14DCB67B-D45B-4734-B74C-D1003EC6A8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47" name="Group 46">
                <a:extLst>
                  <a:ext uri="{FF2B5EF4-FFF2-40B4-BE49-F238E27FC236}">
                    <a16:creationId xmlns:a16="http://schemas.microsoft.com/office/drawing/2014/main" id="{81C9AA42-5E4C-4555-B2D4-BE8C2732375D}"/>
                  </a:ext>
                </a:extLst>
              </p:cNvPr>
              <p:cNvGrpSpPr/>
              <p:nvPr/>
            </p:nvGrpSpPr>
            <p:grpSpPr>
              <a:xfrm>
                <a:off x="2008873" y="4843985"/>
                <a:ext cx="914400" cy="914400"/>
                <a:chOff x="1986003" y="5319061"/>
                <a:chExt cx="914400" cy="914400"/>
              </a:xfrm>
            </p:grpSpPr>
            <p:sp>
              <p:nvSpPr>
                <p:cNvPr id="55" name="TextBox 54">
                  <a:extLst>
                    <a:ext uri="{FF2B5EF4-FFF2-40B4-BE49-F238E27FC236}">
                      <a16:creationId xmlns:a16="http://schemas.microsoft.com/office/drawing/2014/main" id="{6271689E-327A-430C-BE62-58790A970E9E}"/>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macOS</a:t>
                  </a:r>
                </a:p>
              </p:txBody>
            </p:sp>
            <p:pic>
              <p:nvPicPr>
                <p:cNvPr id="56" name="Graphic 55" descr="Laptop with solid fill">
                  <a:extLst>
                    <a:ext uri="{FF2B5EF4-FFF2-40B4-BE49-F238E27FC236}">
                      <a16:creationId xmlns:a16="http://schemas.microsoft.com/office/drawing/2014/main" id="{90724451-EFEA-442B-9438-FCE1A92E78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48" name="Group 47">
                <a:extLst>
                  <a:ext uri="{FF2B5EF4-FFF2-40B4-BE49-F238E27FC236}">
                    <a16:creationId xmlns:a16="http://schemas.microsoft.com/office/drawing/2014/main" id="{88348132-203B-4808-BBEA-F59CC9170AB0}"/>
                  </a:ext>
                </a:extLst>
              </p:cNvPr>
              <p:cNvGrpSpPr/>
              <p:nvPr/>
            </p:nvGrpSpPr>
            <p:grpSpPr>
              <a:xfrm>
                <a:off x="769916" y="4835245"/>
                <a:ext cx="914400" cy="914400"/>
                <a:chOff x="769916" y="4835245"/>
                <a:chExt cx="914400" cy="914400"/>
              </a:xfrm>
            </p:grpSpPr>
            <p:grpSp>
              <p:nvGrpSpPr>
                <p:cNvPr id="49" name="Group 42">
                  <a:extLst>
                    <a:ext uri="{FF2B5EF4-FFF2-40B4-BE49-F238E27FC236}">
                      <a16:creationId xmlns:a16="http://schemas.microsoft.com/office/drawing/2014/main" id="{F80BA7A2-139E-4C5A-A86E-F14B5F4FCFE7}"/>
                    </a:ext>
                  </a:extLst>
                </p:cNvPr>
                <p:cNvGrpSpPr>
                  <a:grpSpLocks noChangeAspect="1"/>
                </p:cNvGrpSpPr>
                <p:nvPr/>
              </p:nvGrpSpPr>
              <p:grpSpPr bwMode="auto">
                <a:xfrm>
                  <a:off x="1135999" y="5160128"/>
                  <a:ext cx="179625" cy="186208"/>
                  <a:chOff x="3492" y="1769"/>
                  <a:chExt cx="854" cy="864"/>
                </a:xfrm>
                <a:solidFill>
                  <a:srgbClr val="FFFFFF"/>
                </a:solidFill>
              </p:grpSpPr>
              <p:sp>
                <p:nvSpPr>
                  <p:cNvPr id="51" name="Freeform 43">
                    <a:extLst>
                      <a:ext uri="{FF2B5EF4-FFF2-40B4-BE49-F238E27FC236}">
                        <a16:creationId xmlns:a16="http://schemas.microsoft.com/office/drawing/2014/main" id="{CB734E75-D084-4175-99EE-28933827F16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2" name="Freeform 44">
                    <a:extLst>
                      <a:ext uri="{FF2B5EF4-FFF2-40B4-BE49-F238E27FC236}">
                        <a16:creationId xmlns:a16="http://schemas.microsoft.com/office/drawing/2014/main" id="{6DC1373A-F5A6-4395-9694-8E64F904E9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3" name="Freeform 45">
                    <a:extLst>
                      <a:ext uri="{FF2B5EF4-FFF2-40B4-BE49-F238E27FC236}">
                        <a16:creationId xmlns:a16="http://schemas.microsoft.com/office/drawing/2014/main" id="{6A509E76-CC7F-42AC-9162-C3CFC588480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4" name="Freeform 46">
                    <a:extLst>
                      <a:ext uri="{FF2B5EF4-FFF2-40B4-BE49-F238E27FC236}">
                        <a16:creationId xmlns:a16="http://schemas.microsoft.com/office/drawing/2014/main" id="{8870D33D-E81A-4457-BA97-9CEF7072EC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50" name="Graphic 49" descr="Laptop outline">
                  <a:extLst>
                    <a:ext uri="{FF2B5EF4-FFF2-40B4-BE49-F238E27FC236}">
                      <a16:creationId xmlns:a16="http://schemas.microsoft.com/office/drawing/2014/main" id="{64A1AB69-E978-407D-AB54-73761AF12F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32" name="Group 31">
              <a:extLst>
                <a:ext uri="{FF2B5EF4-FFF2-40B4-BE49-F238E27FC236}">
                  <a16:creationId xmlns:a16="http://schemas.microsoft.com/office/drawing/2014/main" id="{47AF6ECC-5772-4AB3-9828-EA5CFD77F93D}"/>
                </a:ext>
              </a:extLst>
            </p:cNvPr>
            <p:cNvGrpSpPr/>
            <p:nvPr/>
          </p:nvGrpSpPr>
          <p:grpSpPr>
            <a:xfrm>
              <a:off x="1158602" y="4240010"/>
              <a:ext cx="3839048" cy="595235"/>
              <a:chOff x="1158602" y="4240010"/>
              <a:chExt cx="3839048" cy="595235"/>
            </a:xfrm>
          </p:grpSpPr>
          <p:grpSp>
            <p:nvGrpSpPr>
              <p:cNvPr id="33" name="Group 32">
                <a:extLst>
                  <a:ext uri="{FF2B5EF4-FFF2-40B4-BE49-F238E27FC236}">
                    <a16:creationId xmlns:a16="http://schemas.microsoft.com/office/drawing/2014/main" id="{2021100F-633E-4CD5-8F8C-649D237CEF9F}"/>
                  </a:ext>
                </a:extLst>
              </p:cNvPr>
              <p:cNvGrpSpPr/>
              <p:nvPr/>
            </p:nvGrpSpPr>
            <p:grpSpPr>
              <a:xfrm rot="10800000">
                <a:off x="1158602" y="4244154"/>
                <a:ext cx="157022" cy="558777"/>
                <a:chOff x="1629501" y="2666967"/>
                <a:chExt cx="125906" cy="558777"/>
              </a:xfrm>
            </p:grpSpPr>
            <p:cxnSp>
              <p:nvCxnSpPr>
                <p:cNvPr id="43" name="Straight Connector 42">
                  <a:extLst>
                    <a:ext uri="{FF2B5EF4-FFF2-40B4-BE49-F238E27FC236}">
                      <a16:creationId xmlns:a16="http://schemas.microsoft.com/office/drawing/2014/main" id="{C3832E3F-7A85-480F-808A-9A8C6C700B60}"/>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E63F50E7-3B82-48C3-AB00-0E48C071B888}"/>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4" name="Group 33">
                <a:extLst>
                  <a:ext uri="{FF2B5EF4-FFF2-40B4-BE49-F238E27FC236}">
                    <a16:creationId xmlns:a16="http://schemas.microsoft.com/office/drawing/2014/main" id="{1DA5D8C1-4837-4B63-92C8-F4E2EF8FE04F}"/>
                  </a:ext>
                </a:extLst>
              </p:cNvPr>
              <p:cNvGrpSpPr/>
              <p:nvPr/>
            </p:nvGrpSpPr>
            <p:grpSpPr>
              <a:xfrm>
                <a:off x="2368309" y="4267340"/>
                <a:ext cx="157022" cy="567905"/>
                <a:chOff x="2368309" y="4267340"/>
                <a:chExt cx="157022" cy="567905"/>
              </a:xfrm>
            </p:grpSpPr>
            <p:cxnSp>
              <p:nvCxnSpPr>
                <p:cNvPr id="41" name="Straight Connector 40">
                  <a:extLst>
                    <a:ext uri="{FF2B5EF4-FFF2-40B4-BE49-F238E27FC236}">
                      <a16:creationId xmlns:a16="http://schemas.microsoft.com/office/drawing/2014/main" id="{22E3C422-72E9-4FC5-AABB-65CAB672C19D}"/>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2" name="Oval 41">
                  <a:extLst>
                    <a:ext uri="{FF2B5EF4-FFF2-40B4-BE49-F238E27FC236}">
                      <a16:creationId xmlns:a16="http://schemas.microsoft.com/office/drawing/2014/main" id="{E8381DD5-33B3-4583-B620-97A982061F76}"/>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DA6D4DE-F568-40F0-87F0-412E2094BCCC}"/>
                  </a:ext>
                </a:extLst>
              </p:cNvPr>
              <p:cNvGrpSpPr/>
              <p:nvPr/>
            </p:nvGrpSpPr>
            <p:grpSpPr>
              <a:xfrm>
                <a:off x="3621141" y="4240010"/>
                <a:ext cx="157022" cy="576645"/>
                <a:chOff x="3587721" y="4267340"/>
                <a:chExt cx="157022" cy="576645"/>
              </a:xfrm>
            </p:grpSpPr>
            <p:cxnSp>
              <p:nvCxnSpPr>
                <p:cNvPr id="39" name="Straight Connector 38">
                  <a:extLst>
                    <a:ext uri="{FF2B5EF4-FFF2-40B4-BE49-F238E27FC236}">
                      <a16:creationId xmlns:a16="http://schemas.microsoft.com/office/drawing/2014/main" id="{5DB22BF7-14DA-46EF-A847-766475FE7C08}"/>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661F6643-E3C2-4BF7-8F7A-B004DCF1AEE9}"/>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60ABDECC-D21F-477B-86C6-27D0F9CC8AB7}"/>
                  </a:ext>
                </a:extLst>
              </p:cNvPr>
              <p:cNvGrpSpPr/>
              <p:nvPr/>
            </p:nvGrpSpPr>
            <p:grpSpPr>
              <a:xfrm>
                <a:off x="4840628" y="4244154"/>
                <a:ext cx="157022" cy="558076"/>
                <a:chOff x="4858561" y="4282039"/>
                <a:chExt cx="157022" cy="558076"/>
              </a:xfrm>
            </p:grpSpPr>
            <p:cxnSp>
              <p:nvCxnSpPr>
                <p:cNvPr id="37" name="Straight Connector 36">
                  <a:extLst>
                    <a:ext uri="{FF2B5EF4-FFF2-40B4-BE49-F238E27FC236}">
                      <a16:creationId xmlns:a16="http://schemas.microsoft.com/office/drawing/2014/main" id="{D03F8BC4-C946-4028-A0D7-40AD75114C37}"/>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38" name="Oval 37">
                  <a:extLst>
                    <a:ext uri="{FF2B5EF4-FFF2-40B4-BE49-F238E27FC236}">
                      <a16:creationId xmlns:a16="http://schemas.microsoft.com/office/drawing/2014/main" id="{71906EBB-E432-4569-B178-579421EA4532}"/>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61" name="TextBox 60">
            <a:extLst>
              <a:ext uri="{FF2B5EF4-FFF2-40B4-BE49-F238E27FC236}">
                <a16:creationId xmlns:a16="http://schemas.microsoft.com/office/drawing/2014/main" id="{00C32AEB-CE39-407F-8803-F57C0B8F3FFE}"/>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dirty="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dirty="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dirty="0">
              <a:ln>
                <a:noFill/>
              </a:ln>
              <a:solidFill>
                <a:srgbClr val="50E6FF"/>
              </a:solidFill>
              <a:effectLst/>
              <a:highlight>
                <a:srgbClr val="FFFF00"/>
              </a:highlight>
              <a:uLnTx/>
              <a:uFillTx/>
              <a:latin typeface="Segoe UI"/>
              <a:ea typeface="+mn-ea"/>
              <a:cs typeface="+mn-cs"/>
            </a:endParaRPr>
          </a:p>
        </p:txBody>
      </p:sp>
      <p:grpSp>
        <p:nvGrpSpPr>
          <p:cNvPr id="16" name="Group 15">
            <a:extLst>
              <a:ext uri="{FF2B5EF4-FFF2-40B4-BE49-F238E27FC236}">
                <a16:creationId xmlns:a16="http://schemas.microsoft.com/office/drawing/2014/main" id="{3C1123A0-C766-4191-B5ED-A3722FDEF2EC}"/>
              </a:ext>
            </a:extLst>
          </p:cNvPr>
          <p:cNvGrpSpPr/>
          <p:nvPr/>
        </p:nvGrpSpPr>
        <p:grpSpPr>
          <a:xfrm>
            <a:off x="2331431" y="1991634"/>
            <a:ext cx="1507593" cy="523220"/>
            <a:chOff x="2322576" y="4245738"/>
            <a:chExt cx="1507593" cy="523220"/>
          </a:xfrm>
        </p:grpSpPr>
        <p:sp>
          <p:nvSpPr>
            <p:cNvPr id="8" name="TextBox 7">
              <a:extLst>
                <a:ext uri="{FF2B5EF4-FFF2-40B4-BE49-F238E27FC236}">
                  <a16:creationId xmlns:a16="http://schemas.microsoft.com/office/drawing/2014/main" id="{8A2B9763-F58B-406D-BF54-FF9A7A99AB57}"/>
                </a:ext>
              </a:extLst>
            </p:cNvPr>
            <p:cNvSpPr txBox="1"/>
            <p:nvPr/>
          </p:nvSpPr>
          <p:spPr>
            <a:xfrm>
              <a:off x="2749296" y="4245738"/>
              <a:ext cx="108087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Blazor</a:t>
              </a:r>
            </a:p>
          </p:txBody>
        </p:sp>
        <p:pic>
          <p:nvPicPr>
            <p:cNvPr id="15" name="Graphic 14">
              <a:extLst>
                <a:ext uri="{FF2B5EF4-FFF2-40B4-BE49-F238E27FC236}">
                  <a16:creationId xmlns:a16="http://schemas.microsoft.com/office/drawing/2014/main" id="{1A8F5452-1F60-4E2D-9800-43A4DF4A15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22576" y="4293988"/>
              <a:ext cx="426720" cy="426720"/>
            </a:xfrm>
            <a:prstGeom prst="rect">
              <a:avLst/>
            </a:prstGeom>
          </p:spPr>
        </p:pic>
      </p:grpSp>
    </p:spTree>
    <p:extLst>
      <p:ext uri="{BB962C8B-B14F-4D97-AF65-F5344CB8AC3E}">
        <p14:creationId xmlns:p14="http://schemas.microsoft.com/office/powerpoint/2010/main" val="284355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8" y="3452958"/>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8"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a:solidFill>
                      <a:srgbClr val="FFFFFF"/>
                    </a:solidFill>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4" y="1454700"/>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1" y="1458383"/>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6" y="1464866"/>
            <a:ext cx="8716459" cy="2075964"/>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ASP.NET</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.NET MAUI</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101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ARM32</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3"/>
              <a:ext cx="1227952" cy="80906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ML.NET</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6012"/>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.NET MAUI</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WPF</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181"/>
              <a:chOff x="3136206" y="1720818"/>
              <a:chExt cx="1280703" cy="1351181"/>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1"/>
                <a:ext cx="1251270" cy="44101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30" y="145103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8" y="3445680"/>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Widescreen</PresentationFormat>
  <Paragraphs>402</Paragraphs>
  <Slides>36</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Arial</vt:lpstr>
      <vt:lpstr>Avenir LT Pro 45 Book</vt:lpstr>
      <vt:lpstr>Calibri</vt:lpstr>
      <vt:lpstr>Calibri Light</vt:lpstr>
      <vt:lpstr>Consolas</vt:lpstr>
      <vt:lpstr>Open Sans</vt:lpstr>
      <vt:lpstr>Segoe UI</vt:lpstr>
      <vt:lpstr>Segoe UI Light</vt:lpstr>
      <vt:lpstr>Segoe UI Semibold</vt:lpstr>
      <vt:lpstr>Segoe UI Semilight</vt:lpstr>
      <vt:lpstr>Wingdings</vt:lpstr>
      <vt:lpstr>5-30629_Build_Template_WHITE</vt:lpstr>
      <vt:lpstr>5_Office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.NET MAUI App Architecture</vt:lpstr>
      <vt:lpstr>Cross-Platform UI</vt:lpstr>
      <vt:lpstr>Visual Studio 2022</vt:lpstr>
      <vt:lpstr>Visual Studio 2022 for Mac</vt:lpstr>
      <vt:lpstr>PowerPoint Presentation</vt:lpstr>
      <vt:lpstr>Controls</vt:lpstr>
      <vt:lpstr>Layouts</vt:lpstr>
      <vt:lpstr>Platform API Access</vt:lpstr>
      <vt:lpstr>iOS</vt:lpstr>
      <vt:lpstr>Android</vt:lpstr>
      <vt:lpstr>Maui.Essentials</vt:lpstr>
      <vt:lpstr>Geolocation Example</vt:lpstr>
      <vt:lpstr>Geolocation Example</vt:lpstr>
      <vt:lpstr>Performance</vt:lpstr>
      <vt:lpstr>Built on trusted technology</vt:lpstr>
      <vt:lpstr>Full App Platform</vt:lpstr>
      <vt:lpstr>.NET MAUI Ecosystem</vt:lpstr>
      <vt:lpstr>PowerPoint Presentation</vt:lpstr>
      <vt:lpstr>PowerPoint Presentation</vt:lpstr>
      <vt:lpstr>PowerPoint Presentation</vt:lpstr>
      <vt:lpstr>.NET MAUI</vt:lpstr>
      <vt:lpstr>What about web developers?</vt:lpstr>
      <vt:lpstr>.NET brings rich choice for developers and development teams</vt:lpstr>
      <vt:lpstr>.NET is flexible. You have choices.</vt:lpstr>
      <vt:lpstr>Blazor Hybrid apps with .NET MAUI</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2022-03-30T17:28:24Z</dcterms:modified>
</cp:coreProperties>
</file>